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73" r:id="rId3"/>
    <p:sldId id="271" r:id="rId4"/>
    <p:sldId id="274" r:id="rId5"/>
    <p:sldId id="276" r:id="rId6"/>
    <p:sldId id="264" r:id="rId7"/>
    <p:sldId id="265" r:id="rId8"/>
    <p:sldId id="263" r:id="rId9"/>
    <p:sldId id="257" r:id="rId10"/>
    <p:sldId id="258" r:id="rId11"/>
    <p:sldId id="259" r:id="rId12"/>
    <p:sldId id="266" r:id="rId13"/>
    <p:sldId id="260" r:id="rId14"/>
    <p:sldId id="267" r:id="rId15"/>
    <p:sldId id="268" r:id="rId16"/>
    <p:sldId id="269" r:id="rId17"/>
    <p:sldId id="270" r:id="rId18"/>
    <p:sldId id="272" r:id="rId19"/>
    <p:sldId id="277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410" autoAdjust="0"/>
  </p:normalViewPr>
  <p:slideViewPr>
    <p:cSldViewPr snapToObjects="1">
      <p:cViewPr varScale="1">
        <p:scale>
          <a:sx n="107" d="100"/>
          <a:sy n="107" d="100"/>
        </p:scale>
        <p:origin x="-1816" y="-96"/>
      </p:cViewPr>
      <p:guideLst>
        <p:guide orient="horz" pos="2160"/>
        <p:guide pos="24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AE038-778F-6F4C-97F1-6696025990C5}" type="datetimeFigureOut">
              <a:rPr lang="en-US" smtClean="0"/>
              <a:t>10/09/15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0EB7B-19F1-D04E-BF3E-B83745CA6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038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g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BE4CC-64A5-B349-AFB9-1203BB6BCFB7}" type="datetimeFigureOut">
              <a:rPr lang="en-US" smtClean="0"/>
              <a:t>10/09/15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34D997-0969-B14B-81FA-CA50904402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787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68 % of </a:t>
            </a:r>
            <a:r>
              <a:rPr lang="en-US" dirty="0" err="1" smtClean="0"/>
              <a:t>google</a:t>
            </a:r>
            <a:r>
              <a:rPr lang="en-US" baseline="0" dirty="0" smtClean="0"/>
              <a:t> searches were successful (2011)</a:t>
            </a:r>
          </a:p>
          <a:p>
            <a:r>
              <a:rPr lang="en-US" baseline="0" dirty="0" smtClean="0"/>
              <a:t>80% for Bing and Yahoo (2011)</a:t>
            </a:r>
            <a:endParaRPr lang="en-US" dirty="0" smtClean="0"/>
          </a:p>
          <a:p>
            <a:r>
              <a:rPr lang="en-US" dirty="0" smtClean="0"/>
              <a:t>2% on Yahoo lead to posts on YA.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57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1. Similar to FB (90%)</a:t>
            </a:r>
          </a:p>
          <a:p>
            <a:endParaRPr lang="en-US" dirty="0" smtClean="0"/>
          </a:p>
          <a:p>
            <a:r>
              <a:rPr lang="en-US" dirty="0" smtClean="0"/>
              <a:t>2. Similar to FB (higher privacy settings -&gt; higher engagement with platform)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645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Besides followers, interests, question category, diversity and freshness,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add privacy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635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a user has a high average time difference between two fair actions, her retention is low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Non-different: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QA-private &amp; network-private (for Qs)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Network-private &amp; private (for As)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9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20.56% of private users have more than 5 followers, only 4.42% of public users do.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15.33% of network-private and 14.48% of QA-private users have more than 5 followers.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14.79% of private users follow more than 5 users, only 5.85% of public users do.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network-private and QA-private users, these numbers are 12.92% and 9.79%, respectively.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74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53.28% of private, 52.35% of QA-private and 45.51% of network-private users have more than 1000 points, only 14.14% of public users have more than 1000 points. 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rgbClr val="FF0000"/>
                </a:solidFill>
              </a:rPr>
              <a:t>Private &amp; QA-private groups non-different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61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27.10% of public, 33.56% of private, 34.03% of network-private and 36.01% of QA-private users have award rating percentage more than 20 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 and network-private groups are non-different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55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61.35% of private, 57.85% of network- private, 51.61% of QA-private users selected more than 20% of their best answers by themselves, only 38.35% of public users have done the selection by themselves. 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rgbClr val="FF0000"/>
                </a:solidFill>
              </a:rPr>
              <a:t>Network-private and private groups non-different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48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21.40% of private, 24.62% of network- private, 16.51% of QA-private users have got 5 average thumbs on their best answers, only 11.45% of public users have got 5 average thumbs on the best answers they selected.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610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46% of the users reported only one abuse and 90% of abuse reports are contributed by only 7.96% of users.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5.93% of private, 3.15% of network-private, 2.73% of QA- private and only 0.20% of public users have posted more than 10 valid abuse reports. 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QA-private and network-private groups are non-different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37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Network-private &amp; QA-private groups are non-</a:t>
            </a:r>
            <a:r>
              <a:rPr lang="en-US" sz="1200" dirty="0" err="1" smtClean="0"/>
              <a:t>differen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29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7C5BF-6842-F040-97CD-780973B6135F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88595" y="37398"/>
            <a:ext cx="87888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7th IEEE/ACM International Conference on Advances in Social Networks Analysis and Mining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100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FCBA3-7808-BC4F-BF3B-8040CEDE5F2E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413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3705-5B19-2040-835F-B8C13B346AD5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71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7813"/>
            <a:ext cx="82296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2A226-3AE6-DB46-BEAF-3C58A76672F6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88598" y="37399"/>
            <a:ext cx="88516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7th IEEE/ACM International Conference on Advances in Social Networks Analysis and Mining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999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75F36-F9FD-F14A-A2BA-0BCD6EFC2619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72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0AF57-2EA1-CF44-AEFC-40BC25BFE2EE}" type="datetime1">
              <a:rPr lang="en-US" smtClean="0"/>
              <a:t>10/09/15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416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F71CA-105F-124A-9A5B-7899A4EC5D51}" type="datetime1">
              <a:rPr lang="en-US" smtClean="0"/>
              <a:t>10/09/15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59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3D39-7044-8A40-8FB2-B05EC6EF9F8F}" type="datetime1">
              <a:rPr lang="en-US" smtClean="0"/>
              <a:t>10/09/15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9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50631-F996-F447-AC31-D52FBED4452B}" type="datetime1">
              <a:rPr lang="en-US" smtClean="0"/>
              <a:t>10/09/15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5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B7FC-D87D-0444-AD6A-67E1AD975CCF}" type="datetime1">
              <a:rPr lang="en-US" smtClean="0"/>
              <a:t>10/09/15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7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8906-AEDC-C04C-A1B2-082101B49599}" type="datetime1">
              <a:rPr lang="en-US" smtClean="0"/>
              <a:t>10/09/15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3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614F2-76FB-314E-B210-BDEEB193D855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26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hyperlink" Target="http://arxiv.org/abs/1508.06184" TargetMode="External"/><Relationship Id="rId7" Type="http://schemas.openxmlformats.org/officeDocument/2006/relationships/hyperlink" Target="mailto:nicolas.kourtellis@telefonica.com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8.emf"/><Relationship Id="rId5" Type="http://schemas.openxmlformats.org/officeDocument/2006/relationships/oleObject" Target="../embeddings/oleObject1.bin"/><Relationship Id="rId6" Type="http://schemas.openxmlformats.org/officeDocument/2006/relationships/image" Target="../media/image5.emf"/><Relationship Id="rId7" Type="http://schemas.openxmlformats.org/officeDocument/2006/relationships/oleObject" Target="../embeddings/oleObject2.bin"/><Relationship Id="rId8" Type="http://schemas.openxmlformats.org/officeDocument/2006/relationships/image" Target="../media/image6.emf"/><Relationship Id="rId9" Type="http://schemas.openxmlformats.org/officeDocument/2006/relationships/oleObject" Target="../embeddings/oleObject3.bin"/><Relationship Id="rId10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7584" y="1094879"/>
            <a:ext cx="8306346" cy="1470025"/>
          </a:xfrm>
        </p:spPr>
        <p:txBody>
          <a:bodyPr>
            <a:noAutofit/>
          </a:bodyPr>
          <a:lstStyle/>
          <a:p>
            <a:r>
              <a:rPr lang="en-US" dirty="0"/>
              <a:t>Privacy Concerns vs. User Behavior in Community Question </a:t>
            </a:r>
            <a:r>
              <a:rPr lang="en-US" dirty="0" smtClean="0"/>
              <a:t>Answering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3448615"/>
            <a:ext cx="18834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Imrul</a:t>
            </a:r>
            <a:r>
              <a:rPr lang="en-US" sz="2400" dirty="0"/>
              <a:t> </a:t>
            </a:r>
            <a:r>
              <a:rPr lang="en-US" sz="2400" dirty="0" err="1" smtClean="0"/>
              <a:t>Kayes</a:t>
            </a:r>
            <a:endParaRPr lang="en-US" sz="2400" dirty="0"/>
          </a:p>
          <a:p>
            <a:pPr algn="ctr"/>
            <a:r>
              <a:rPr lang="en-US" sz="2400" dirty="0" smtClean="0"/>
              <a:t>USF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1763688" y="3462099"/>
            <a:ext cx="27207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/>
              <a:t>Nicolas </a:t>
            </a:r>
            <a:r>
              <a:rPr lang="en-US" sz="2400" b="1" dirty="0" err="1" smtClean="0"/>
              <a:t>Kourtellis</a:t>
            </a:r>
            <a:endParaRPr lang="en-US" sz="2400" b="1" dirty="0" smtClean="0"/>
          </a:p>
          <a:p>
            <a:pPr algn="ctr"/>
            <a:r>
              <a:rPr lang="en-US" sz="2400" dirty="0" err="1" smtClean="0"/>
              <a:t>Telefonica</a:t>
            </a:r>
            <a:r>
              <a:rPr lang="en-US" sz="2400" dirty="0" smtClean="0"/>
              <a:t> Research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4477508" y="3462099"/>
            <a:ext cx="23620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Francesco </a:t>
            </a:r>
            <a:r>
              <a:rPr lang="en-US" sz="2400" dirty="0" err="1" smtClean="0"/>
              <a:t>Bonchi</a:t>
            </a:r>
            <a:endParaRPr lang="en-US" sz="2400" dirty="0" smtClean="0"/>
          </a:p>
          <a:p>
            <a:pPr algn="ctr"/>
            <a:r>
              <a:rPr lang="en-US" sz="2400" dirty="0" smtClean="0"/>
              <a:t>Yahoo Labs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745477" y="3462099"/>
            <a:ext cx="24267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Adriana </a:t>
            </a:r>
            <a:r>
              <a:rPr lang="en-US" sz="2400" dirty="0" err="1" smtClean="0"/>
              <a:t>Iamnitchi</a:t>
            </a:r>
            <a:endParaRPr lang="en-US" sz="2400" dirty="0" smtClean="0"/>
          </a:p>
          <a:p>
            <a:pPr algn="ctr"/>
            <a:r>
              <a:rPr lang="en-US" sz="2400" dirty="0" smtClean="0"/>
              <a:t>USF</a:t>
            </a:r>
          </a:p>
        </p:txBody>
      </p:sp>
      <p:pic>
        <p:nvPicPr>
          <p:cNvPr id="9" name="Picture 8" descr="TEL 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541" y="5670079"/>
            <a:ext cx="2407790" cy="783257"/>
          </a:xfrm>
          <a:prstGeom prst="rect">
            <a:avLst/>
          </a:prstGeom>
        </p:spPr>
      </p:pic>
      <p:pic>
        <p:nvPicPr>
          <p:cNvPr id="10" name="Picture 9" descr="usf-logo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5778607"/>
            <a:ext cx="2668045" cy="602721"/>
          </a:xfrm>
          <a:prstGeom prst="rect">
            <a:avLst/>
          </a:prstGeom>
        </p:spPr>
      </p:pic>
      <p:pic>
        <p:nvPicPr>
          <p:cNvPr id="11" name="Picture 10" descr="yahoo_logo_detai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5805264"/>
            <a:ext cx="2400772" cy="6008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alphaModFix amt="57000"/>
          </a:blip>
          <a:stretch>
            <a:fillRect/>
          </a:stretch>
        </p:blipFill>
        <p:spPr>
          <a:xfrm>
            <a:off x="0" y="351173"/>
            <a:ext cx="1331640" cy="132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33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Privacy &amp; Social Circles</a:t>
            </a:r>
            <a:endParaRPr lang="en-US" dirty="0"/>
          </a:p>
        </p:txBody>
      </p:sp>
      <p:pic>
        <p:nvPicPr>
          <p:cNvPr id="4" name="Content Placeholder 3" descr="indegree_1.pdf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61" t="-806" b="12655"/>
          <a:stretch/>
        </p:blipFill>
        <p:spPr>
          <a:xfrm>
            <a:off x="112078" y="1297739"/>
            <a:ext cx="4321693" cy="2650702"/>
          </a:xfrm>
        </p:spPr>
      </p:pic>
      <p:pic>
        <p:nvPicPr>
          <p:cNvPr id="6" name="Picture 5" descr="outdegree_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10" b="14088"/>
          <a:stretch/>
        </p:blipFill>
        <p:spPr>
          <a:xfrm>
            <a:off x="4555606" y="1297739"/>
            <a:ext cx="4321694" cy="25967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3966937"/>
            <a:ext cx="84201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 smtClean="0"/>
              <a:t>Indegree</a:t>
            </a:r>
            <a:r>
              <a:rPr lang="en-US" sz="2800" dirty="0" smtClean="0"/>
              <a:t> = #followers, </a:t>
            </a:r>
            <a:r>
              <a:rPr lang="en-US" sz="2800" dirty="0" err="1" smtClean="0"/>
              <a:t>Outdegree</a:t>
            </a:r>
            <a:r>
              <a:rPr lang="en-US" sz="2800" dirty="0" smtClean="0"/>
              <a:t> = #</a:t>
            </a:r>
            <a:r>
              <a:rPr lang="en-US" sz="2800" dirty="0" err="1" smtClean="0"/>
              <a:t>followees</a:t>
            </a:r>
            <a:endParaRPr lang="en-US" sz="2800" dirty="0"/>
          </a:p>
          <a:p>
            <a:endParaRPr lang="en-US" sz="2800" dirty="0" smtClean="0"/>
          </a:p>
          <a:p>
            <a:pPr marL="457200" indent="-457200">
              <a:buFont typeface="Arial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Privacy-</a:t>
            </a:r>
            <a:r>
              <a:rPr lang="en-US" sz="2800" dirty="0" smtClean="0">
                <a:solidFill>
                  <a:srgbClr val="FF0000"/>
                </a:solidFill>
              </a:rPr>
              <a:t>concerned users have larger social circles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Followers or </a:t>
            </a:r>
            <a:r>
              <a:rPr lang="en-US" sz="2800" dirty="0" err="1" smtClean="0">
                <a:solidFill>
                  <a:srgbClr val="FF0000"/>
                </a:solidFill>
              </a:rPr>
              <a:t>followees</a:t>
            </a:r>
            <a:endParaRPr lang="en-US" sz="2800" dirty="0" smtClean="0">
              <a:solidFill>
                <a:srgbClr val="FF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917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Privacy &amp; Accomplishments</a:t>
            </a:r>
            <a:endParaRPr lang="en-US" dirty="0"/>
          </a:p>
        </p:txBody>
      </p:sp>
      <p:pic>
        <p:nvPicPr>
          <p:cNvPr id="4" name="Content Placeholder 3" descr="points_1.pdf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76" b="15933"/>
          <a:stretch/>
        </p:blipFill>
        <p:spPr>
          <a:xfrm>
            <a:off x="463137" y="1409434"/>
            <a:ext cx="8229600" cy="2523622"/>
          </a:xfrm>
        </p:spPr>
      </p:pic>
      <p:sp>
        <p:nvSpPr>
          <p:cNvPr id="3" name="Rectangle 2"/>
          <p:cNvSpPr/>
          <p:nvPr/>
        </p:nvSpPr>
        <p:spPr>
          <a:xfrm>
            <a:off x="395536" y="4077072"/>
            <a:ext cx="869273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Private &amp; </a:t>
            </a:r>
            <a:r>
              <a:rPr lang="en-US" sz="2800" dirty="0">
                <a:solidFill>
                  <a:srgbClr val="FF0000"/>
                </a:solidFill>
              </a:rPr>
              <a:t>semi-private users </a:t>
            </a:r>
            <a:r>
              <a:rPr lang="en-US" sz="2800" dirty="0" smtClean="0">
                <a:solidFill>
                  <a:srgbClr val="FF0000"/>
                </a:solidFill>
              </a:rPr>
              <a:t>have more points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Privacy-concerned </a:t>
            </a:r>
            <a:r>
              <a:rPr lang="en-US" sz="2800" dirty="0">
                <a:solidFill>
                  <a:srgbClr val="FF0000"/>
                </a:solidFill>
              </a:rPr>
              <a:t>users contribute more in </a:t>
            </a:r>
            <a:r>
              <a:rPr lang="en-US" sz="2800" dirty="0" smtClean="0">
                <a:solidFill>
                  <a:srgbClr val="FF0000"/>
                </a:solidFill>
              </a:rPr>
              <a:t>YA quantitatively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10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691680" y="1556792"/>
            <a:ext cx="3024336" cy="458027"/>
          </a:xfrm>
          <a:prstGeom prst="ellipse">
            <a:avLst/>
          </a:prstGeom>
          <a:noFill/>
          <a:ln w="28575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521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</a:t>
            </a:r>
            <a:r>
              <a:rPr lang="en-US" dirty="0" smtClean="0"/>
              <a:t>&amp; </a:t>
            </a:r>
            <a:r>
              <a:rPr lang="en-US" dirty="0"/>
              <a:t>Accomplishments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10" b="2710"/>
          <a:stretch/>
        </p:blipFill>
        <p:spPr>
          <a:xfrm>
            <a:off x="666327" y="4030178"/>
            <a:ext cx="6785993" cy="1127014"/>
          </a:xfrm>
        </p:spPr>
      </p:pic>
      <p:sp>
        <p:nvSpPr>
          <p:cNvPr id="6" name="Rectangle 5"/>
          <p:cNvSpPr/>
          <p:nvPr/>
        </p:nvSpPr>
        <p:spPr>
          <a:xfrm>
            <a:off x="3562048" y="3290501"/>
            <a:ext cx="201990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30000" dirty="0"/>
              <a:t>best answer percentage (BAP</a:t>
            </a:r>
            <a:endParaRPr lang="en-US" dirty="0"/>
          </a:p>
        </p:txBody>
      </p:sp>
      <p:pic>
        <p:nvPicPr>
          <p:cNvPr id="8" name="Picture 7" descr="awardRating_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75"/>
          <a:stretch/>
        </p:blipFill>
        <p:spPr>
          <a:xfrm>
            <a:off x="254000" y="1308669"/>
            <a:ext cx="8636000" cy="262438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54000" y="5218113"/>
            <a:ext cx="8432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Privacy-concerned </a:t>
            </a:r>
            <a:r>
              <a:rPr lang="en-US" sz="2800" dirty="0">
                <a:solidFill>
                  <a:srgbClr val="FF0000"/>
                </a:solidFill>
              </a:rPr>
              <a:t>users contribute more in </a:t>
            </a:r>
            <a:r>
              <a:rPr lang="en-US" sz="2800" dirty="0" smtClean="0">
                <a:solidFill>
                  <a:srgbClr val="FF0000"/>
                </a:solidFill>
              </a:rPr>
              <a:t>YA qualitatively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11</a:t>
            </a:fld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627784" y="1412776"/>
            <a:ext cx="1872208" cy="458027"/>
          </a:xfrm>
          <a:prstGeom prst="ellipse">
            <a:avLst/>
          </a:prstGeom>
          <a:noFill/>
          <a:ln w="28575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42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Privacy &amp; Best Answers</a:t>
            </a:r>
            <a:endParaRPr lang="en-US" dirty="0"/>
          </a:p>
        </p:txBody>
      </p:sp>
      <p:pic>
        <p:nvPicPr>
          <p:cNvPr id="4" name="Content Placeholder 3" descr="asker-best-answer_1.pdf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458" b="14751"/>
          <a:stretch/>
        </p:blipFill>
        <p:spPr>
          <a:xfrm>
            <a:off x="446856" y="1530813"/>
            <a:ext cx="8229600" cy="2641249"/>
          </a:xfrm>
        </p:spPr>
      </p:pic>
      <p:sp>
        <p:nvSpPr>
          <p:cNvPr id="3" name="Rectangle 2"/>
          <p:cNvSpPr/>
          <p:nvPr/>
        </p:nvSpPr>
        <p:spPr>
          <a:xfrm>
            <a:off x="251521" y="4463988"/>
            <a:ext cx="86409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Privacy-concerned users select more Best Answers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12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835696" y="1772816"/>
            <a:ext cx="2520280" cy="458027"/>
          </a:xfrm>
          <a:prstGeom prst="ellipse">
            <a:avLst/>
          </a:prstGeom>
          <a:noFill/>
          <a:ln w="28575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19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81609" y="4151071"/>
            <a:ext cx="86233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/>
              <a:t>Community feedback via thumbs up and down: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Privacy-concerned users </a:t>
            </a:r>
            <a:r>
              <a:rPr lang="en-US" sz="2800" dirty="0">
                <a:solidFill>
                  <a:srgbClr val="FF0000"/>
                </a:solidFill>
              </a:rPr>
              <a:t>have more average thumbs </a:t>
            </a:r>
            <a:r>
              <a:rPr lang="en-US" sz="2800" dirty="0" smtClean="0">
                <a:solidFill>
                  <a:srgbClr val="FF0000"/>
                </a:solidFill>
              </a:rPr>
              <a:t>on Best Answers</a:t>
            </a:r>
            <a:endParaRPr lang="en-US" sz="2800" dirty="0">
              <a:solidFill>
                <a:srgbClr val="FF0000"/>
              </a:solidFill>
            </a:endParaRPr>
          </a:p>
        </p:txBody>
      </p:sp>
      <p:pic>
        <p:nvPicPr>
          <p:cNvPr id="4" name="Picture 3" descr="answer-thumbs_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90"/>
          <a:stretch/>
        </p:blipFill>
        <p:spPr>
          <a:xfrm>
            <a:off x="281608" y="1492791"/>
            <a:ext cx="8623300" cy="25712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Privacy &amp; Best Answer Quality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t="7572" b="3601"/>
          <a:stretch/>
        </p:blipFill>
        <p:spPr>
          <a:xfrm>
            <a:off x="711198" y="4918716"/>
            <a:ext cx="6473960" cy="814540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08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Privacy &amp; Abuse Reporting</a:t>
            </a:r>
            <a:endParaRPr lang="en-US" dirty="0"/>
          </a:p>
        </p:txBody>
      </p:sp>
      <p:pic>
        <p:nvPicPr>
          <p:cNvPr id="4" name="Content Placeholder 3" descr="report_1.pdf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33" t="-112" r="1" b="14199"/>
          <a:stretch/>
        </p:blipFill>
        <p:spPr>
          <a:xfrm>
            <a:off x="1852905" y="1317022"/>
            <a:ext cx="5439118" cy="3224658"/>
          </a:xfrm>
        </p:spPr>
      </p:pic>
      <p:sp>
        <p:nvSpPr>
          <p:cNvPr id="5" name="TextBox 4"/>
          <p:cNvSpPr txBox="1"/>
          <p:nvPr/>
        </p:nvSpPr>
        <p:spPr>
          <a:xfrm>
            <a:off x="179512" y="4779149"/>
            <a:ext cx="8838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/>
              <a:t>90% of </a:t>
            </a:r>
            <a:r>
              <a:rPr lang="en-US" sz="2800" dirty="0" smtClean="0"/>
              <a:t>reports submitted by 8% of users</a:t>
            </a:r>
          </a:p>
          <a:p>
            <a:endParaRPr lang="en-US" sz="2800" dirty="0" smtClean="0"/>
          </a:p>
          <a:p>
            <a:pPr marL="285750" indent="-285750">
              <a:buFont typeface="Arial"/>
              <a:buChar char="•"/>
            </a:pPr>
            <a:r>
              <a:rPr lang="en-US" sz="2800" dirty="0">
                <a:solidFill>
                  <a:srgbClr val="FF0000"/>
                </a:solidFill>
              </a:rPr>
              <a:t>Privacy-concerned</a:t>
            </a:r>
            <a:r>
              <a:rPr lang="en-US" sz="2800" dirty="0" smtClean="0">
                <a:solidFill>
                  <a:srgbClr val="FF0000"/>
                </a:solidFill>
              </a:rPr>
              <a:t> users post more </a:t>
            </a:r>
            <a:r>
              <a:rPr lang="en-US" sz="2800" dirty="0">
                <a:solidFill>
                  <a:srgbClr val="FF0000"/>
                </a:solidFill>
              </a:rPr>
              <a:t>valid </a:t>
            </a:r>
            <a:r>
              <a:rPr lang="en-US" sz="2800" dirty="0" smtClean="0">
                <a:solidFill>
                  <a:srgbClr val="FF0000"/>
                </a:solidFill>
              </a:rPr>
              <a:t>reports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451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Privacy &amp; Deviance</a:t>
            </a:r>
            <a:endParaRPr lang="en-US" dirty="0"/>
          </a:p>
        </p:txBody>
      </p:sp>
      <p:pic>
        <p:nvPicPr>
          <p:cNvPr id="4" name="Content Placeholder 3" descr="question-deviance_1.pdf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226" b="15362"/>
          <a:stretch/>
        </p:blipFill>
        <p:spPr>
          <a:xfrm>
            <a:off x="457200" y="1362208"/>
            <a:ext cx="8229600" cy="2498840"/>
          </a:xfrm>
        </p:spPr>
      </p:pic>
      <p:grpSp>
        <p:nvGrpSpPr>
          <p:cNvPr id="11" name="Group 10"/>
          <p:cNvGrpSpPr/>
          <p:nvPr/>
        </p:nvGrpSpPr>
        <p:grpSpPr>
          <a:xfrm>
            <a:off x="323528" y="3855804"/>
            <a:ext cx="7830281" cy="1146471"/>
            <a:chOff x="747563" y="3791835"/>
            <a:chExt cx="7830281" cy="114647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7563" y="3791835"/>
              <a:ext cx="4712385" cy="535106"/>
            </a:xfrm>
            <a:prstGeom prst="rect">
              <a:avLst/>
            </a:prstGeom>
          </p:spPr>
        </p:pic>
        <p:grpSp>
          <p:nvGrpSpPr>
            <p:cNvPr id="9" name="Group 8"/>
            <p:cNvGrpSpPr/>
            <p:nvPr/>
          </p:nvGrpSpPr>
          <p:grpSpPr>
            <a:xfrm>
              <a:off x="747564" y="3811009"/>
              <a:ext cx="7830280" cy="1127297"/>
              <a:chOff x="717224" y="4067092"/>
              <a:chExt cx="5736361" cy="747879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26385" y="4067092"/>
                <a:ext cx="1727200" cy="330200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8979" y="4344483"/>
                <a:ext cx="4953000" cy="266700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224" y="4535571"/>
                <a:ext cx="3060700" cy="279400"/>
              </a:xfrm>
              <a:prstGeom prst="rect">
                <a:avLst/>
              </a:prstGeom>
            </p:spPr>
          </p:pic>
        </p:grpSp>
      </p:grpSp>
      <p:sp>
        <p:nvSpPr>
          <p:cNvPr id="10" name="Rectangle 9"/>
          <p:cNvSpPr/>
          <p:nvPr/>
        </p:nvSpPr>
        <p:spPr>
          <a:xfrm>
            <a:off x="323528" y="4941168"/>
            <a:ext cx="835292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Deviance can indicate user engagement*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Private &gt; </a:t>
            </a:r>
            <a:r>
              <a:rPr lang="en-US" sz="2800" dirty="0">
                <a:solidFill>
                  <a:srgbClr val="FF0000"/>
                </a:solidFill>
              </a:rPr>
              <a:t>semi-private </a:t>
            </a:r>
            <a:r>
              <a:rPr lang="en-US" sz="2800" dirty="0" smtClean="0">
                <a:solidFill>
                  <a:srgbClr val="FF0000"/>
                </a:solidFill>
              </a:rPr>
              <a:t>&gt; public users</a:t>
            </a:r>
            <a:r>
              <a:rPr lang="en-US" sz="2800" dirty="0">
                <a:solidFill>
                  <a:srgbClr val="FF0000"/>
                </a:solidFill>
              </a:rPr>
              <a:t>’ </a:t>
            </a:r>
            <a:r>
              <a:rPr lang="en-US" sz="2800" dirty="0" smtClean="0">
                <a:solidFill>
                  <a:srgbClr val="FF0000"/>
                </a:solidFill>
              </a:rPr>
              <a:t>deviance scores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15</a:t>
            </a:fld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763688" y="2132856"/>
            <a:ext cx="1872208" cy="458027"/>
          </a:xfrm>
          <a:prstGeom prst="ellipse">
            <a:avLst/>
          </a:prstGeom>
          <a:noFill/>
          <a:ln w="28575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6023029"/>
            <a:ext cx="96125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>
                <a:solidFill>
                  <a:srgbClr val="000000"/>
                </a:solidFill>
              </a:rPr>
              <a:t>* </a:t>
            </a:r>
            <a:r>
              <a:rPr lang="en-US" sz="2400" dirty="0" err="1" smtClean="0">
                <a:solidFill>
                  <a:srgbClr val="000000"/>
                </a:solidFill>
              </a:rPr>
              <a:t>Kayes</a:t>
            </a: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et al. “The social world of content abusers in community question answering</a:t>
            </a:r>
            <a:r>
              <a:rPr lang="en-US" sz="2400" dirty="0" smtClean="0">
                <a:solidFill>
                  <a:srgbClr val="000000"/>
                </a:solidFill>
              </a:rPr>
              <a:t>“, WWW’2015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3037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87.20% </a:t>
            </a:r>
            <a:r>
              <a:rPr lang="en-US" dirty="0" smtClean="0"/>
              <a:t>public profiles (default)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Privacy-concerned users are more engaged:</a:t>
            </a:r>
          </a:p>
          <a:p>
            <a:pPr lvl="1"/>
            <a:r>
              <a:rPr lang="en-US" dirty="0"/>
              <a:t>higher </a:t>
            </a:r>
            <a:r>
              <a:rPr lang="en-US" dirty="0" smtClean="0"/>
              <a:t>retention</a:t>
            </a:r>
          </a:p>
          <a:p>
            <a:pPr lvl="1"/>
            <a:r>
              <a:rPr lang="en-US" dirty="0" smtClean="0"/>
              <a:t>more </a:t>
            </a:r>
            <a:r>
              <a:rPr lang="en-US" dirty="0"/>
              <a:t>social network </a:t>
            </a:r>
            <a:r>
              <a:rPr lang="en-US" dirty="0" smtClean="0"/>
              <a:t>contacts</a:t>
            </a:r>
          </a:p>
          <a:p>
            <a:pPr lvl="1"/>
            <a:r>
              <a:rPr lang="en-US" dirty="0" smtClean="0"/>
              <a:t>contribute </a:t>
            </a:r>
            <a:r>
              <a:rPr lang="en-US" dirty="0"/>
              <a:t>more </a:t>
            </a:r>
            <a:r>
              <a:rPr lang="en-US" dirty="0" smtClean="0"/>
              <a:t>&amp; </a:t>
            </a:r>
            <a:r>
              <a:rPr lang="en-US" dirty="0"/>
              <a:t>better </a:t>
            </a:r>
            <a:r>
              <a:rPr lang="en-US" dirty="0" smtClean="0"/>
              <a:t>content</a:t>
            </a:r>
          </a:p>
          <a:p>
            <a:pPr lvl="1"/>
            <a:r>
              <a:rPr lang="en-US" dirty="0" smtClean="0"/>
              <a:t>higher </a:t>
            </a:r>
            <a:r>
              <a:rPr lang="en-US" dirty="0"/>
              <a:t>perception on </a:t>
            </a:r>
            <a:r>
              <a:rPr lang="en-US" dirty="0" smtClean="0"/>
              <a:t>answer quality</a:t>
            </a:r>
          </a:p>
          <a:p>
            <a:pPr lvl="1"/>
            <a:r>
              <a:rPr lang="en-US" dirty="0"/>
              <a:t>better citizens in terms of reporting abuses</a:t>
            </a:r>
          </a:p>
          <a:p>
            <a:pPr lvl="1"/>
            <a:r>
              <a:rPr lang="en-US" dirty="0" smtClean="0"/>
              <a:t>higher platform engagement (via deviance)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74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Suggestions for better CQA 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privacy settings modified:</a:t>
            </a:r>
          </a:p>
          <a:p>
            <a:pPr lvl="1"/>
            <a:r>
              <a:rPr lang="en-US" dirty="0" smtClean="0"/>
              <a:t>Likely commitment to the platform</a:t>
            </a:r>
          </a:p>
          <a:p>
            <a:pPr lvl="1"/>
            <a:r>
              <a:rPr lang="en-US" dirty="0" smtClean="0"/>
              <a:t>Question recommendation and routing</a:t>
            </a:r>
          </a:p>
          <a:p>
            <a:pPr lvl="1"/>
            <a:r>
              <a:rPr lang="en-US" dirty="0" smtClean="0"/>
              <a:t>Community moderation</a:t>
            </a:r>
          </a:p>
          <a:p>
            <a:r>
              <a:rPr lang="en-US" dirty="0" smtClean="0"/>
              <a:t>If privacy settings unmodified:</a:t>
            </a:r>
          </a:p>
          <a:p>
            <a:pPr lvl="1"/>
            <a:r>
              <a:rPr lang="en-US" dirty="0" smtClean="0"/>
              <a:t>Incentivize for increased participation &amp; retention</a:t>
            </a:r>
            <a:endParaRPr lang="en-US" dirty="0"/>
          </a:p>
          <a:p>
            <a:r>
              <a:rPr lang="en-US" dirty="0" smtClean="0"/>
              <a:t>Privacy settings in CQA sites</a:t>
            </a:r>
          </a:p>
          <a:p>
            <a:pPr lvl="1"/>
            <a:r>
              <a:rPr lang="en-US" dirty="0" smtClean="0"/>
              <a:t>Prediction &amp; recommendation via ML techniques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76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7584" y="1094879"/>
            <a:ext cx="8306346" cy="1470025"/>
          </a:xfrm>
        </p:spPr>
        <p:txBody>
          <a:bodyPr>
            <a:noAutofit/>
          </a:bodyPr>
          <a:lstStyle/>
          <a:p>
            <a:r>
              <a:rPr lang="en-US" dirty="0"/>
              <a:t>Privacy Concerns vs. User Behavior in Community Question </a:t>
            </a:r>
            <a:r>
              <a:rPr lang="en-US" dirty="0" smtClean="0"/>
              <a:t>Answering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2996952"/>
            <a:ext cx="18834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Imrul</a:t>
            </a:r>
            <a:r>
              <a:rPr lang="en-US" sz="2400" dirty="0"/>
              <a:t> </a:t>
            </a:r>
            <a:r>
              <a:rPr lang="en-US" sz="2400" dirty="0" err="1" smtClean="0"/>
              <a:t>Kayes</a:t>
            </a:r>
            <a:endParaRPr lang="en-US" sz="2400" dirty="0"/>
          </a:p>
          <a:p>
            <a:pPr algn="ctr"/>
            <a:r>
              <a:rPr lang="en-US" sz="2400" dirty="0" smtClean="0"/>
              <a:t>USF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1763688" y="3010436"/>
            <a:ext cx="27207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/>
              <a:t>Nicolas </a:t>
            </a:r>
            <a:r>
              <a:rPr lang="en-US" sz="2400" b="1" dirty="0" err="1" smtClean="0"/>
              <a:t>Kourtellis</a:t>
            </a:r>
            <a:endParaRPr lang="en-US" sz="2400" b="1" dirty="0" smtClean="0"/>
          </a:p>
          <a:p>
            <a:pPr algn="ctr"/>
            <a:r>
              <a:rPr lang="en-US" sz="2400" dirty="0" err="1" smtClean="0"/>
              <a:t>Telefonica</a:t>
            </a:r>
            <a:r>
              <a:rPr lang="en-US" sz="2400" dirty="0" smtClean="0"/>
              <a:t> Research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4477508" y="3010436"/>
            <a:ext cx="23620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Francesco </a:t>
            </a:r>
            <a:r>
              <a:rPr lang="en-US" sz="2400" dirty="0" err="1" smtClean="0"/>
              <a:t>Bonchi</a:t>
            </a:r>
            <a:endParaRPr lang="en-US" sz="2400" dirty="0" smtClean="0"/>
          </a:p>
          <a:p>
            <a:pPr algn="ctr"/>
            <a:r>
              <a:rPr lang="en-US" sz="2400" dirty="0" smtClean="0"/>
              <a:t>Yahoo Labs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745477" y="3010436"/>
            <a:ext cx="24267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Adriana </a:t>
            </a:r>
            <a:r>
              <a:rPr lang="en-US" sz="2400" dirty="0" err="1" smtClean="0"/>
              <a:t>Iamnitchi</a:t>
            </a:r>
            <a:endParaRPr lang="en-US" sz="2400" dirty="0" smtClean="0"/>
          </a:p>
          <a:p>
            <a:pPr algn="ctr"/>
            <a:r>
              <a:rPr lang="en-US" sz="2400" dirty="0" smtClean="0"/>
              <a:t>USF</a:t>
            </a:r>
          </a:p>
        </p:txBody>
      </p:sp>
      <p:pic>
        <p:nvPicPr>
          <p:cNvPr id="9" name="Picture 8" descr="TEL 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541" y="5670079"/>
            <a:ext cx="2407790" cy="783257"/>
          </a:xfrm>
          <a:prstGeom prst="rect">
            <a:avLst/>
          </a:prstGeom>
        </p:spPr>
      </p:pic>
      <p:pic>
        <p:nvPicPr>
          <p:cNvPr id="10" name="Picture 9" descr="usf-logo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5778607"/>
            <a:ext cx="2668045" cy="602721"/>
          </a:xfrm>
          <a:prstGeom prst="rect">
            <a:avLst/>
          </a:prstGeom>
        </p:spPr>
      </p:pic>
      <p:pic>
        <p:nvPicPr>
          <p:cNvPr id="11" name="Picture 10" descr="yahoo_logo_detai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5805264"/>
            <a:ext cx="2400772" cy="6008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alphaModFix amt="57000"/>
          </a:blip>
          <a:stretch>
            <a:fillRect/>
          </a:stretch>
        </p:blipFill>
        <p:spPr>
          <a:xfrm>
            <a:off x="0" y="351173"/>
            <a:ext cx="1331640" cy="132340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10652" y="4460920"/>
            <a:ext cx="7145724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Paper: </a:t>
            </a:r>
            <a:r>
              <a:rPr lang="en-US" sz="2400" dirty="0">
                <a:hlinkClick r:id="rId6"/>
              </a:rPr>
              <a:t>http://arxiv.org/abs/1508.06184</a:t>
            </a:r>
            <a:endParaRPr lang="en-US" sz="2400" dirty="0"/>
          </a:p>
          <a:p>
            <a:pPr algn="ctr"/>
            <a:r>
              <a:rPr lang="en-US" sz="2400" dirty="0">
                <a:hlinkClick r:id="rId7"/>
              </a:rPr>
              <a:t>nicolas.kourtellis@telefonica.com</a:t>
            </a:r>
            <a:endParaRPr lang="en-US" sz="2400" dirty="0"/>
          </a:p>
          <a:p>
            <a:pPr algn="ctr"/>
            <a:r>
              <a:rPr lang="en-US" sz="2400" dirty="0"/>
              <a:t>Twitter: @</a:t>
            </a:r>
            <a:r>
              <a:rPr lang="en-US" sz="2400" dirty="0" err="1"/>
              <a:t>kourtellis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0585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387813"/>
            <a:ext cx="8820472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Community Question Answering Sites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CQA sites: Popular platforms</a:t>
            </a:r>
          </a:p>
          <a:p>
            <a:pPr lvl="1"/>
            <a:r>
              <a:rPr lang="en-US" dirty="0"/>
              <a:t>Yahoo </a:t>
            </a:r>
            <a:r>
              <a:rPr lang="en-US" dirty="0" smtClean="0"/>
              <a:t>Answers: 200M users, 5M users/day</a:t>
            </a:r>
          </a:p>
          <a:p>
            <a:pPr lvl="1"/>
            <a:r>
              <a:rPr lang="en-US" dirty="0" err="1" smtClean="0"/>
              <a:t>Quora</a:t>
            </a:r>
            <a:r>
              <a:rPr lang="en-US" dirty="0" smtClean="0"/>
              <a:t>: 1M/month</a:t>
            </a:r>
          </a:p>
          <a:p>
            <a:pPr lvl="1"/>
            <a:r>
              <a:rPr lang="en-US" dirty="0" smtClean="0"/>
              <a:t>Stack Exchange: 4M users </a:t>
            </a:r>
            <a:r>
              <a:rPr lang="en-US" dirty="0" smtClean="0"/>
              <a:t>(e.g., Stack Overflow)</a:t>
            </a:r>
            <a:endParaRPr lang="en-US" dirty="0" smtClean="0"/>
          </a:p>
          <a:p>
            <a:r>
              <a:rPr lang="en-US" dirty="0"/>
              <a:t>Functionalities:</a:t>
            </a:r>
          </a:p>
          <a:p>
            <a:pPr lvl="1"/>
            <a:r>
              <a:rPr lang="en-US" dirty="0"/>
              <a:t>Q/A posts &amp; comments, social networking, leaderboards, </a:t>
            </a:r>
            <a:r>
              <a:rPr lang="en-US" dirty="0" smtClean="0"/>
              <a:t>and more.</a:t>
            </a:r>
          </a:p>
          <a:p>
            <a:r>
              <a:rPr lang="en-US" dirty="0" smtClean="0"/>
              <a:t>Why do we need them?</a:t>
            </a:r>
          </a:p>
          <a:p>
            <a:pPr lvl="1"/>
            <a:r>
              <a:rPr lang="en-US" dirty="0" smtClean="0"/>
              <a:t>Not all web-searches are successful!</a:t>
            </a:r>
          </a:p>
          <a:p>
            <a:pPr lvl="1"/>
            <a:r>
              <a:rPr lang="en-US" dirty="0" smtClean="0"/>
              <a:t>Complicated / intricate questions!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61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8686800" cy="51212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Privacy of user data: important but unresolved issue</a:t>
            </a:r>
          </a:p>
          <a:p>
            <a:r>
              <a:rPr lang="en-US" dirty="0" smtClean="0"/>
              <a:t>Privacy vs. platform usability:</a:t>
            </a:r>
          </a:p>
          <a:p>
            <a:pPr lvl="1"/>
            <a:r>
              <a:rPr lang="en-US" dirty="0" smtClean="0"/>
              <a:t>Public content is helpful </a:t>
            </a:r>
            <a:r>
              <a:rPr lang="en-US" b="1" dirty="0" smtClean="0"/>
              <a:t>but</a:t>
            </a:r>
            <a:r>
              <a:rPr lang="en-US" dirty="0" smtClean="0"/>
              <a:t> users would prefer privacy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Privacy</a:t>
            </a:r>
            <a:r>
              <a:rPr lang="en-US" dirty="0"/>
              <a:t>-aware users are more engaged (e.g., on FB)</a:t>
            </a:r>
          </a:p>
          <a:p>
            <a:pPr lvl="1"/>
            <a:r>
              <a:rPr lang="en-US" dirty="0"/>
              <a:t>Is there a sweet-spot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</a:t>
            </a:fld>
            <a:endParaRPr lang="en-US"/>
          </a:p>
        </p:txBody>
      </p:sp>
      <p:grpSp>
        <p:nvGrpSpPr>
          <p:cNvPr id="59" name="Group 58"/>
          <p:cNvGrpSpPr/>
          <p:nvPr/>
        </p:nvGrpSpPr>
        <p:grpSpPr>
          <a:xfrm>
            <a:off x="1835696" y="3577702"/>
            <a:ext cx="5270718" cy="1867522"/>
            <a:chOff x="1835696" y="3577702"/>
            <a:chExt cx="5270718" cy="1867522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2411760" y="3577702"/>
              <a:ext cx="0" cy="1363466"/>
            </a:xfrm>
            <a:prstGeom prst="line">
              <a:avLst/>
            </a:prstGeom>
            <a:ln w="38100" cmpd="sng"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>
              <a:off x="2411760" y="4941168"/>
              <a:ext cx="4392488" cy="0"/>
            </a:xfrm>
            <a:prstGeom prst="line">
              <a:avLst/>
            </a:prstGeom>
            <a:ln w="38100" cmpd="sng"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1835696" y="3663121"/>
              <a:ext cx="553998" cy="990015"/>
            </a:xfrm>
            <a:prstGeom prst="rect">
              <a:avLst/>
            </a:prstGeom>
          </p:spPr>
          <p:txBody>
            <a:bodyPr vert="vert270" wrap="none">
              <a:spAutoFit/>
            </a:bodyPr>
            <a:lstStyle/>
            <a:p>
              <a:r>
                <a:rPr lang="en-US" sz="2400" dirty="0"/>
                <a:t>Privacy 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716016" y="4983559"/>
              <a:ext cx="239039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 smtClean="0"/>
                <a:t>Platform </a:t>
              </a:r>
              <a:r>
                <a:rPr lang="en-US" sz="2400" dirty="0"/>
                <a:t>usability</a:t>
              </a:r>
            </a:p>
          </p:txBody>
        </p:sp>
        <p:cxnSp>
          <p:nvCxnSpPr>
            <p:cNvPr id="27" name="Straight Connector 26"/>
            <p:cNvCxnSpPr>
              <a:cxnSpLocks/>
            </p:cNvCxnSpPr>
            <p:nvPr/>
          </p:nvCxnSpPr>
          <p:spPr>
            <a:xfrm>
              <a:off x="2771800" y="3789040"/>
              <a:ext cx="3456384" cy="1075434"/>
            </a:xfrm>
            <a:prstGeom prst="curvedConnector3">
              <a:avLst>
                <a:gd name="adj1" fmla="val 50000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Oval 55"/>
          <p:cNvSpPr/>
          <p:nvPr/>
        </p:nvSpPr>
        <p:spPr>
          <a:xfrm>
            <a:off x="4139952" y="3964197"/>
            <a:ext cx="576064" cy="576064"/>
          </a:xfrm>
          <a:prstGeom prst="ellipse">
            <a:avLst/>
          </a:prstGeom>
          <a:noFill/>
          <a:ln w="28575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03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9971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Utilize users’ modifications on privacy settings as a proxy of privacy concerns</a:t>
            </a:r>
          </a:p>
          <a:p>
            <a:r>
              <a:rPr lang="en-US" dirty="0" smtClean="0"/>
              <a:t>Group </a:t>
            </a:r>
            <a:r>
              <a:rPr lang="en-US" dirty="0"/>
              <a:t>users into </a:t>
            </a:r>
            <a:r>
              <a:rPr lang="en-US" dirty="0" smtClean="0"/>
              <a:t>privacy </a:t>
            </a:r>
            <a:r>
              <a:rPr lang="en-US" dirty="0"/>
              <a:t>categories</a:t>
            </a:r>
            <a:r>
              <a:rPr lang="en-US" dirty="0" smtClean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Public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Semi</a:t>
            </a:r>
            <a:r>
              <a:rPr lang="en-US" dirty="0"/>
              <a:t>-</a:t>
            </a:r>
            <a:r>
              <a:rPr lang="en-US" dirty="0" smtClean="0"/>
              <a:t>private</a:t>
            </a:r>
          </a:p>
          <a:p>
            <a:pPr lvl="2"/>
            <a:r>
              <a:rPr lang="en-US" dirty="0" smtClean="0"/>
              <a:t>QA</a:t>
            </a:r>
            <a:r>
              <a:rPr lang="en-US" dirty="0"/>
              <a:t>-</a:t>
            </a:r>
            <a:r>
              <a:rPr lang="en-US" dirty="0" smtClean="0"/>
              <a:t>private, Network</a:t>
            </a:r>
            <a:r>
              <a:rPr lang="en-US" dirty="0"/>
              <a:t>-</a:t>
            </a:r>
            <a:r>
              <a:rPr lang="en-US" dirty="0" smtClean="0"/>
              <a:t>private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Private</a:t>
            </a:r>
          </a:p>
          <a:p>
            <a:pPr marL="571500" indent="-514350"/>
            <a:r>
              <a:rPr lang="en-US" dirty="0" smtClean="0"/>
              <a:t>Study users’ engagement vs. privacy concerns</a:t>
            </a:r>
            <a:endParaRPr lang="en-US" dirty="0"/>
          </a:p>
          <a:p>
            <a:pPr marL="971550" lvl="1" indent="-514350"/>
            <a:r>
              <a:rPr lang="en-US" dirty="0" smtClean="0"/>
              <a:t>Use activity logs &amp; privacy settings instead of surveys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98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CQA platforms</a:t>
            </a:r>
          </a:p>
          <a:p>
            <a:r>
              <a:rPr lang="en-US" dirty="0" smtClean="0">
                <a:solidFill>
                  <a:srgbClr val="C4BD97"/>
                </a:solidFill>
              </a:rPr>
              <a:t>Motivation</a:t>
            </a:r>
          </a:p>
          <a:p>
            <a:r>
              <a:rPr lang="en-US" dirty="0" smtClean="0">
                <a:solidFill>
                  <a:srgbClr val="C4BD97"/>
                </a:solidFill>
              </a:rPr>
              <a:t>Main idea</a:t>
            </a:r>
          </a:p>
          <a:p>
            <a:r>
              <a:rPr lang="en-US" dirty="0" smtClean="0"/>
              <a:t>Research Questions</a:t>
            </a:r>
          </a:p>
          <a:p>
            <a:r>
              <a:rPr lang="en-US" dirty="0" smtClean="0"/>
              <a:t>Yahoo Answers Dataset</a:t>
            </a:r>
          </a:p>
          <a:p>
            <a:r>
              <a:rPr lang="en-US" dirty="0" smtClean="0"/>
              <a:t>Results</a:t>
            </a:r>
          </a:p>
          <a:p>
            <a:r>
              <a:rPr lang="en-US" dirty="0" smtClean="0"/>
              <a:t>Proposals for CQA platforms improvements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732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Research </a:t>
            </a:r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92514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Are privacy-concerned users more engaged than public users?</a:t>
            </a:r>
          </a:p>
          <a:p>
            <a:pPr marL="914400" lvl="1" indent="-514350"/>
            <a:r>
              <a:rPr lang="en-US" dirty="0" smtClean="0"/>
              <a:t>Retention, social circles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privacy-concerned users contribute differently to the community than public </a:t>
            </a:r>
            <a:r>
              <a:rPr lang="en-US" dirty="0" smtClean="0"/>
              <a:t>users</a:t>
            </a:r>
            <a:endParaRPr lang="en-US" dirty="0"/>
          </a:p>
          <a:p>
            <a:pPr marL="914400" lvl="1" indent="-514350"/>
            <a:r>
              <a:rPr lang="en-US" dirty="0" smtClean="0"/>
              <a:t>Points, best answers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 privacy-concerned users have different perception on answer quality than public </a:t>
            </a:r>
            <a:r>
              <a:rPr lang="en-US" dirty="0" smtClean="0"/>
              <a:t>users?</a:t>
            </a:r>
          </a:p>
          <a:p>
            <a:pPr marL="914400" lvl="1" indent="-514350"/>
            <a:r>
              <a:rPr lang="en-US" dirty="0" smtClean="0"/>
              <a:t>Thumbs up/down of best answers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61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Motivating Research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US" dirty="0"/>
              <a:t>Are privacy-concerned users also more abuse</a:t>
            </a:r>
            <a:r>
              <a:rPr lang="en-US" dirty="0" smtClean="0"/>
              <a:t>-conscious?</a:t>
            </a:r>
          </a:p>
          <a:p>
            <a:pPr marL="914400" lvl="1" indent="-514350"/>
            <a:r>
              <a:rPr lang="en-US" dirty="0" smtClean="0"/>
              <a:t>Abuse reporting</a:t>
            </a:r>
            <a:endParaRPr lang="en-US" dirty="0"/>
          </a:p>
          <a:p>
            <a:pPr marL="514350" indent="-514350">
              <a:buFont typeface="+mj-lt"/>
              <a:buAutoNum type="arabicPeriod" startAt="5"/>
            </a:pPr>
            <a:r>
              <a:rPr lang="en-US" dirty="0" smtClean="0"/>
              <a:t>Are </a:t>
            </a:r>
            <a:r>
              <a:rPr lang="en-US" dirty="0"/>
              <a:t>privacy-concerned users more likely to violate community rules</a:t>
            </a:r>
            <a:r>
              <a:rPr lang="en-US" dirty="0" smtClean="0"/>
              <a:t>?</a:t>
            </a:r>
          </a:p>
          <a:p>
            <a:pPr marL="914400" lvl="1" indent="-514350"/>
            <a:r>
              <a:rPr lang="en-US" dirty="0" smtClean="0"/>
              <a:t>Deviance score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70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Yahoo Answers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1.5M users (2012-2013)</a:t>
            </a:r>
          </a:p>
          <a:p>
            <a:pPr lvl="1"/>
            <a:r>
              <a:rPr lang="en-US" dirty="0" smtClean="0"/>
              <a:t>2.6M </a:t>
            </a:r>
            <a:r>
              <a:rPr lang="en-US" dirty="0"/>
              <a:t>follower-</a:t>
            </a:r>
            <a:r>
              <a:rPr lang="en-US" dirty="0" err="1"/>
              <a:t>followee</a:t>
            </a:r>
            <a:r>
              <a:rPr lang="en-US" dirty="0"/>
              <a:t> </a:t>
            </a:r>
            <a:r>
              <a:rPr lang="en-US" dirty="0" smtClean="0"/>
              <a:t>ties (SN properties*)</a:t>
            </a:r>
            <a:endParaRPr lang="en-US" dirty="0"/>
          </a:p>
          <a:p>
            <a:pPr lvl="1"/>
            <a:r>
              <a:rPr lang="en-US" dirty="0" smtClean="0"/>
              <a:t>LCC: 1.1M nodes (74%), 2.4M </a:t>
            </a:r>
            <a:r>
              <a:rPr lang="en-US" dirty="0"/>
              <a:t>edges (</a:t>
            </a:r>
            <a:r>
              <a:rPr lang="en-US" dirty="0" smtClean="0"/>
              <a:t>92%)</a:t>
            </a:r>
          </a:p>
          <a:p>
            <a:r>
              <a:rPr lang="en-US" dirty="0" smtClean="0"/>
              <a:t>Keep active users with more than 10 </a:t>
            </a:r>
            <a:r>
              <a:rPr lang="en-US" dirty="0"/>
              <a:t>Q/</a:t>
            </a:r>
            <a:r>
              <a:rPr lang="en-US" dirty="0" smtClean="0"/>
              <a:t>A </a:t>
            </a:r>
            <a:r>
              <a:rPr lang="en-US" dirty="0"/>
              <a:t> (68%)</a:t>
            </a:r>
            <a:endParaRPr lang="en-US" dirty="0" smtClean="0"/>
          </a:p>
          <a:p>
            <a:r>
              <a:rPr lang="en-US" dirty="0" smtClean="0"/>
              <a:t>4 privacy settings:</a:t>
            </a:r>
          </a:p>
          <a:p>
            <a:pPr lvl="1"/>
            <a:r>
              <a:rPr lang="en-US" dirty="0" smtClean="0"/>
              <a:t>All public (84.4%), PU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ide content (Questions/Answers) (2.5%), QA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ide network (Followers/</a:t>
            </a:r>
            <a:r>
              <a:rPr lang="en-US" dirty="0" err="1" smtClean="0"/>
              <a:t>Followees</a:t>
            </a:r>
            <a:r>
              <a:rPr lang="en-US" dirty="0" smtClean="0"/>
              <a:t>) (0.9%), N</a:t>
            </a:r>
            <a:endParaRPr lang="en-US" dirty="0"/>
          </a:p>
          <a:p>
            <a:pPr lvl="1"/>
            <a:r>
              <a:rPr lang="en-US" dirty="0" smtClean="0"/>
              <a:t>Hide content &amp; network (12.2%), PR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7</a:t>
            </a:fld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7465593" y="4180438"/>
            <a:ext cx="1570903" cy="1860014"/>
            <a:chOff x="7164288" y="4180438"/>
            <a:chExt cx="1570903" cy="1860014"/>
          </a:xfrm>
        </p:grpSpPr>
        <p:sp>
          <p:nvSpPr>
            <p:cNvPr id="6" name="TextBox 5"/>
            <p:cNvSpPr txBox="1"/>
            <p:nvPr/>
          </p:nvSpPr>
          <p:spPr>
            <a:xfrm>
              <a:off x="7524328" y="4180438"/>
              <a:ext cx="10641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Public</a:t>
              </a:r>
              <a:endParaRPr lang="en-US" sz="28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24328" y="4653136"/>
              <a:ext cx="121086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Semi-</a:t>
              </a:r>
            </a:p>
            <a:p>
              <a:r>
                <a:rPr lang="en-US" sz="2800" dirty="0" smtClean="0"/>
                <a:t>Private</a:t>
              </a:r>
              <a:endParaRPr 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521320" y="5517232"/>
              <a:ext cx="121086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Private</a:t>
              </a:r>
              <a:endParaRPr lang="en-US" sz="2800" dirty="0"/>
            </a:p>
          </p:txBody>
        </p:sp>
        <p:sp>
          <p:nvSpPr>
            <p:cNvPr id="9" name="Left Brace 8"/>
            <p:cNvSpPr/>
            <p:nvPr/>
          </p:nvSpPr>
          <p:spPr>
            <a:xfrm flipH="1">
              <a:off x="7164288" y="4703658"/>
              <a:ext cx="432048" cy="917892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Left Brace 9"/>
            <p:cNvSpPr/>
            <p:nvPr/>
          </p:nvSpPr>
          <p:spPr>
            <a:xfrm flipH="1">
              <a:off x="7164288" y="5621551"/>
              <a:ext cx="432048" cy="399738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eft Brace 10"/>
            <p:cNvSpPr/>
            <p:nvPr/>
          </p:nvSpPr>
          <p:spPr>
            <a:xfrm flipH="1">
              <a:off x="7164288" y="4293096"/>
              <a:ext cx="432048" cy="399738"/>
            </a:xfrm>
            <a:prstGeom prst="leftBrac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-36512" y="6177498"/>
            <a:ext cx="90364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000" dirty="0" smtClean="0">
                <a:solidFill>
                  <a:srgbClr val="000000"/>
                </a:solidFill>
              </a:rPr>
              <a:t>*</a:t>
            </a:r>
            <a:r>
              <a:rPr lang="en-US" sz="2000" dirty="0" err="1" smtClean="0">
                <a:solidFill>
                  <a:srgbClr val="000000"/>
                </a:solidFill>
              </a:rPr>
              <a:t>Kayes</a:t>
            </a:r>
            <a:r>
              <a:rPr lang="en-US" sz="2000" dirty="0" smtClean="0">
                <a:solidFill>
                  <a:srgbClr val="000000"/>
                </a:solidFill>
              </a:rPr>
              <a:t> </a:t>
            </a:r>
            <a:r>
              <a:rPr lang="en-US" sz="2000" dirty="0">
                <a:solidFill>
                  <a:srgbClr val="000000"/>
                </a:solidFill>
              </a:rPr>
              <a:t>et al. “The social world of content abusers in </a:t>
            </a:r>
            <a:r>
              <a:rPr lang="en-US" sz="2000" dirty="0" smtClean="0">
                <a:solidFill>
                  <a:srgbClr val="000000"/>
                </a:solidFill>
              </a:rPr>
              <a:t>Community Question Answering“, WWW’2015</a:t>
            </a: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633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question-retention_1.pdf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43" b="13503"/>
          <a:stretch/>
        </p:blipFill>
        <p:spPr>
          <a:xfrm>
            <a:off x="467544" y="1231692"/>
            <a:ext cx="8229600" cy="262935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Privacy &amp;</a:t>
            </a:r>
            <a:r>
              <a:rPr lang="en-US" dirty="0"/>
              <a:t> </a:t>
            </a:r>
            <a:r>
              <a:rPr lang="en-US" dirty="0" smtClean="0"/>
              <a:t>Retention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9512" y="5805264"/>
            <a:ext cx="758412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Semi</a:t>
            </a:r>
            <a:r>
              <a:rPr lang="en-US" sz="2800" dirty="0">
                <a:solidFill>
                  <a:srgbClr val="FF0000"/>
                </a:solidFill>
              </a:rPr>
              <a:t>-private users have </a:t>
            </a:r>
            <a:r>
              <a:rPr lang="en-US" sz="2800" dirty="0" smtClean="0">
                <a:solidFill>
                  <a:srgbClr val="FF0000"/>
                </a:solidFill>
              </a:rPr>
              <a:t>higher inter</a:t>
            </a:r>
            <a:r>
              <a:rPr lang="en-US" sz="2800" dirty="0">
                <a:solidFill>
                  <a:srgbClr val="FF0000"/>
                </a:solidFill>
              </a:rPr>
              <a:t>-event </a:t>
            </a:r>
            <a:r>
              <a:rPr lang="en-US" sz="2800" dirty="0" smtClean="0">
                <a:solidFill>
                  <a:srgbClr val="FF0000"/>
                </a:solidFill>
              </a:rPr>
              <a:t>time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FF0000"/>
                </a:solidFill>
              </a:rPr>
              <a:t>Private users have lower inter-event time</a:t>
            </a:r>
            <a:endParaRPr lang="en-US" sz="2800" dirty="0">
              <a:solidFill>
                <a:srgbClr val="FF0000"/>
              </a:solidFill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8701111"/>
              </p:ext>
            </p:extLst>
          </p:nvPr>
        </p:nvGraphicFramePr>
        <p:xfrm>
          <a:off x="4445000" y="3352800"/>
          <a:ext cx="254000" cy="15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4" name="Equation" r:id="rId5" imgW="254000" imgH="152400" progId="Equation.3">
                  <p:embed/>
                </p:oleObj>
              </mc:Choice>
              <mc:Fallback>
                <p:oleObj name="Equation" r:id="rId5" imgW="254000" imgH="15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45000" y="3352800"/>
                        <a:ext cx="254000" cy="15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3777863"/>
              </p:ext>
            </p:extLst>
          </p:nvPr>
        </p:nvGraphicFramePr>
        <p:xfrm>
          <a:off x="251520" y="3792538"/>
          <a:ext cx="7408863" cy="174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5" name="Equation" r:id="rId7" imgW="3454400" imgH="812800" progId="Equation.3">
                  <p:embed/>
                </p:oleObj>
              </mc:Choice>
              <mc:Fallback>
                <p:oleObj name="Equation" r:id="rId7" imgW="3454400" imgH="812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1520" y="3792538"/>
                        <a:ext cx="7408863" cy="174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95167"/>
              </p:ext>
            </p:extLst>
          </p:nvPr>
        </p:nvGraphicFramePr>
        <p:xfrm>
          <a:off x="6660232" y="5009356"/>
          <a:ext cx="233203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6" name="Equation" r:id="rId9" imgW="1104900" imgH="342900" progId="Equation.3">
                  <p:embed/>
                </p:oleObj>
              </mc:Choice>
              <mc:Fallback>
                <p:oleObj name="Equation" r:id="rId9" imgW="1104900" imgH="342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60232" y="5009356"/>
                        <a:ext cx="2332037" cy="723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Oval 10"/>
          <p:cNvSpPr/>
          <p:nvPr/>
        </p:nvSpPr>
        <p:spPr>
          <a:xfrm>
            <a:off x="1619672" y="1231692"/>
            <a:ext cx="2232248" cy="685140"/>
          </a:xfrm>
          <a:prstGeom prst="ellipse">
            <a:avLst/>
          </a:prstGeom>
          <a:noFill/>
          <a:ln w="28575" cmpd="sng">
            <a:solidFill>
              <a:srgbClr val="C0504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71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9787</TotalTime>
  <Words>1221</Words>
  <Application>Microsoft Macintosh PowerPoint</Application>
  <PresentationFormat>On-screen Show (4:3)</PresentationFormat>
  <Paragraphs>196</Paragraphs>
  <Slides>19</Slides>
  <Notes>11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Office Theme</vt:lpstr>
      <vt:lpstr>Equation</vt:lpstr>
      <vt:lpstr>Privacy Concerns vs. User Behavior in Community Question Answering</vt:lpstr>
      <vt:lpstr>Community Question Answering Sites</vt:lpstr>
      <vt:lpstr>Motivation</vt:lpstr>
      <vt:lpstr>Main Idea</vt:lpstr>
      <vt:lpstr>Outline</vt:lpstr>
      <vt:lpstr>Motivating Research Questions</vt:lpstr>
      <vt:lpstr>Motivating Research Questions</vt:lpstr>
      <vt:lpstr>Yahoo Answers Dataset</vt:lpstr>
      <vt:lpstr>Privacy &amp; Retention</vt:lpstr>
      <vt:lpstr>Privacy &amp; Social Circles</vt:lpstr>
      <vt:lpstr>Privacy &amp; Accomplishments</vt:lpstr>
      <vt:lpstr>Privacy &amp; Accomplishments</vt:lpstr>
      <vt:lpstr>Privacy &amp; Best Answers</vt:lpstr>
      <vt:lpstr>Privacy &amp; Best Answer Quality</vt:lpstr>
      <vt:lpstr>Privacy &amp; Abuse Reporting</vt:lpstr>
      <vt:lpstr>Privacy &amp; Deviance</vt:lpstr>
      <vt:lpstr>Summary</vt:lpstr>
      <vt:lpstr>Suggestions for better CQA platforms</vt:lpstr>
      <vt:lpstr>Privacy Concerns vs. User Behavior in Community Question Answering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Nicolas</dc:creator>
  <cp:lastModifiedBy>Nicolas</cp:lastModifiedBy>
  <cp:revision>85</cp:revision>
  <dcterms:created xsi:type="dcterms:W3CDTF">2015-08-20T14:39:48Z</dcterms:created>
  <dcterms:modified xsi:type="dcterms:W3CDTF">2015-09-10T12:59:39Z</dcterms:modified>
</cp:coreProperties>
</file>

<file path=docProps/thumbnail.jpeg>
</file>